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44535" autoAdjust="0"/>
  </p:normalViewPr>
  <p:slideViewPr>
    <p:cSldViewPr snapToGrid="0">
      <p:cViewPr varScale="1">
        <p:scale>
          <a:sx n="47" d="100"/>
          <a:sy n="47" d="100"/>
        </p:scale>
        <p:origin x="33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9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371B4-CD24-452D-9EDF-4F6FB026835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C5D2A-8116-482D-8018-A0E2B10D8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632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青少年初踏入工作環境，較容易忽略當中潛在的危險，導致身體受傷。此示例旨在培養青少年在工作環境做事謹慎、認真的態度，以便減少受傷的機會。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C5D2A-8116-482D-8018-A0E2B10D89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94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熱身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 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敎師請一至二位學生口頭回憶曾受傷的經歷。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活動一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 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分鐘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敎師派發「受傷的經歷」工作纸 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附件一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給各學生填寫，請他們按照指示完成。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工作纸題目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當時身體哪一個部位受了傷？嚴重嗎？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事件的發生是否與場地安全有關？為何發生事故？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是否是人為困素導致你受傷？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當時你的反應及感受是怎樣的？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別人的反應及感受又是怎樣的？ 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那次經歷提醒你什麼？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假如時光倒流，你會如何避免事件的發生？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填寫時間約五分鐘，完成後，敎師請學生講述</a:t>
            </a:r>
            <a:r>
              <a:rPr lang="en-US" dirty="0" smtClean="0">
                <a:effectLst/>
              </a:rPr>
              <a:t> 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自己的經歷、感受和體會。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教學重點：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讓學生反思顧己及人、深思熟慮的重要性，培養 他 們 小心、認真的處事態度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透過學生曾經有過的相關經驗而引發他們思考事件發生的原困：自己的疏忽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C5D2A-8116-482D-8018-A0E2B10D89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451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教師可藉提問，引導學生反思：</a:t>
            </a:r>
            <a:endParaRPr lang="en-US" altLang="zh-TW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在工作環境中有很多不同的危險情況，從剛才你提到受傷的經驗中， 你體會到什麼？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有哪些工作態度是重要的？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C5D2A-8116-482D-8018-A0E2B10D89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23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[</a:t>
            </a:r>
            <a:r>
              <a:rPr lang="zh-TW" altLang="en-US" dirty="0" smtClean="0"/>
              <a:t>活動二</a:t>
            </a:r>
            <a:r>
              <a:rPr lang="en-US" altLang="zh-TW" dirty="0" smtClean="0"/>
              <a:t>] (</a:t>
            </a:r>
            <a:r>
              <a:rPr lang="zh-TW" altLang="en-US" dirty="0" smtClean="0"/>
              <a:t>約</a:t>
            </a:r>
            <a:r>
              <a:rPr lang="en-US" altLang="zh-TW" dirty="0" smtClean="0"/>
              <a:t>20</a:t>
            </a:r>
            <a:r>
              <a:rPr lang="zh-TW" altLang="en-US" dirty="0" smtClean="0"/>
              <a:t>分鐘</a:t>
            </a:r>
            <a:r>
              <a:rPr lang="en-US" altLang="zh-TW" dirty="0" smtClean="0"/>
              <a:t>)</a:t>
            </a:r>
          </a:p>
          <a:p>
            <a:endParaRPr lang="en-US" dirty="0" smtClean="0"/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敎師將班內學生分成五組。四組學生參加比賽，第五組學生與敎師組成評判園。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敎師派發每組所需要物品：報纸一張，剪刀、膠纸及厚書約十本，每組的物品數量必須相同。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敎師劃出起點及終點的位置，活動地點適宜在禮堂、活動室或空地舉行。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遊戲時間為十分鐘。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每組任務：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學生及敎師組成的評判團，按評分纸 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附件二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準則評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分。</a:t>
            </a: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另外四組商討使用報纸運送書本的方法，然後每組輪流將書本由起點送到終點。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pPr marL="0" lvl="0" indent="0">
              <a:buNone/>
            </a:pP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注意事項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活動中可能出現的不安全情況：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因事前計劃不周全引致運送方法不當， 令報纸破扶，以及學生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間發生碰撞或趺倒等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學生因沒有細心聆聽， 未能按照規則， 出現程序錯誤。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場地未能完全清理， 如檯角較尖銑或堅硬、地面不平坦等。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敎師可以選擇在操場或是在較大的諜室內舉行活動。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可借用學生的課本以解決預備大量書本的問題。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None/>
            </a:pP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學習重點：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讓學生透過不同方式進一步鞏固他們所學。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C5D2A-8116-482D-8018-A0E2B10D89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84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敎師引導學生分享曾考慮過的問題及解決方法，評判團依據觀察情況及回應以計算各隊總分，總分計算為評判團各人所給予的分數之總和。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敎師向學生提問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你留意到活動中可能出現的安全問題嗎？請舉例説明之。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低估安全問題的後果將會如何？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你如何運用謹慎的態度？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假如你運用了謹慎的態度後，結果如何？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敎師就學生的回應，將重點歸納，並指出：</a:t>
            </a:r>
            <a:r>
              <a:rPr lang="en-US" dirty="0" smtClean="0">
                <a:effectLst/>
              </a:rPr>
              <a:t> </a:t>
            </a: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謹慎可以從減少錯誤及留意細微處着手，並能夠顧及自己、別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人和四周環境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認真是重視所要做的任務，不兒戲看待，明白所做的事對自己及他人造成的影響，才能夠妥善完成任務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C5D2A-8116-482D-8018-A0E2B10D89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69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CA74-20BC-4432-A859-381E652CF4C1}" type="datetime1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C54-21DE-4BD4-A0D3-9BB380D94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27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8641-5A50-4524-82B4-E1792D1804A2}" type="datetime1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C54-21DE-4BD4-A0D3-9BB380D94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8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691E-BBA1-4E0E-A002-605CCA3B04EA}" type="datetime1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C54-21DE-4BD4-A0D3-9BB380D94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31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437-477E-49B1-B495-298CE8725AD0}" type="datetime1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C54-21DE-4BD4-A0D3-9BB380D94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9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78BDE-EBD1-475C-AF22-FE86353DE7F4}" type="datetime1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C54-21DE-4BD4-A0D3-9BB380D94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9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5131-4129-4907-A710-72CE2E7860C0}" type="datetime1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C54-21DE-4BD4-A0D3-9BB380D94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0375-7CD4-4D91-9E1E-D69E07976D19}" type="datetime1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C54-21DE-4BD4-A0D3-9BB380D94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2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08F5-9C4B-4E2B-8540-20E506813E63}" type="datetime1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C54-21DE-4BD4-A0D3-9BB380D94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1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8C28-D744-44C3-B176-ED099ADB652C}" type="datetime1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C54-21DE-4BD4-A0D3-9BB380D94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81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3D5-54FD-45F3-9C40-365658DAD009}" type="datetime1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C54-21DE-4BD4-A0D3-9BB380D94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606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CFD-5AFD-434D-A26C-1159AAE349BC}" type="datetime1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C54-21DE-4BD4-A0D3-9BB380D94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72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bg1">
                <a:lumMod val="85000"/>
              </a:schemeClr>
            </a:gs>
            <a:gs pos="83000">
              <a:schemeClr val="bg1">
                <a:lumMod val="85000"/>
              </a:schemeClr>
            </a:gs>
            <a:gs pos="100000">
              <a:schemeClr val="bg1">
                <a:lumMod val="8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C40C9-3798-45E1-A9F8-9BDC2EC6513B}" type="datetime1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08C54-21DE-4BD4-A0D3-9BB380D94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6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我不小心受傷了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628581"/>
            <a:ext cx="6858000" cy="1655762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b="1" dirty="0">
                <a:ln w="10160">
                  <a:noFill/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價值觀教育 </a:t>
            </a:r>
            <a:r>
              <a:rPr lang="en-US" altLang="zh-TW" b="1" dirty="0">
                <a:ln w="10160">
                  <a:noFill/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(</a:t>
            </a:r>
            <a:r>
              <a:rPr lang="zh-TW" altLang="en-US" b="1" dirty="0">
                <a:ln w="10160">
                  <a:noFill/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健康生活教育</a:t>
            </a:r>
            <a:r>
              <a:rPr lang="en-US" altLang="zh-TW" b="1" dirty="0">
                <a:ln w="10160">
                  <a:noFill/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)</a:t>
            </a:r>
            <a:endParaRPr lang="zh-TW" altLang="en-US" b="1" dirty="0">
              <a:ln w="10160">
                <a:noFill/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  <a:p>
            <a:r>
              <a:rPr lang="zh-TW" altLang="en-US" b="1" dirty="0" smtClean="0">
                <a:ln w="10160">
                  <a:noFill/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高中</a:t>
            </a:r>
            <a:endParaRPr lang="zh-TW" altLang="en-US" b="1" dirty="0">
              <a:ln w="10160">
                <a:noFill/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  <a:p>
            <a:r>
              <a:rPr lang="zh-TW" altLang="en-US" b="1" dirty="0">
                <a:ln w="10160">
                  <a:noFill/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教育局</a:t>
            </a:r>
            <a:endParaRPr lang="en-US" altLang="zh-TW" b="1" dirty="0">
              <a:ln w="10160">
                <a:noFill/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  <a:p>
            <a:r>
              <a:rPr lang="zh-TW" altLang="en-US" b="1" dirty="0">
                <a:ln w="10160">
                  <a:noFill/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德育、公民及國民教育組製作</a:t>
            </a:r>
            <a:endParaRPr lang="en-US" altLang="zh-TW" b="1" dirty="0">
              <a:ln w="10160">
                <a:noFill/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  <a:p>
            <a:r>
              <a:rPr lang="zh-TW" altLang="en-US" b="1" dirty="0">
                <a:ln w="10160">
                  <a:noFill/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最後更新日期：</a:t>
            </a:r>
            <a:r>
              <a:rPr lang="en-US" altLang="zh-TW" b="1" dirty="0">
                <a:ln w="10160">
                  <a:noFill/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2024</a:t>
            </a:r>
            <a:r>
              <a:rPr lang="zh-TW" altLang="en-US" b="1" dirty="0">
                <a:ln w="10160">
                  <a:noFill/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年</a:t>
            </a:r>
            <a:r>
              <a:rPr lang="en-US" altLang="zh-TW" b="1" dirty="0">
                <a:ln w="10160">
                  <a:noFill/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4</a:t>
            </a:r>
            <a:r>
              <a:rPr lang="zh-TW" altLang="en-US" b="1" dirty="0">
                <a:ln w="10160">
                  <a:noFill/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月</a:t>
            </a:r>
            <a:endParaRPr lang="en-US" altLang="zh-TW" b="1" dirty="0">
              <a:ln w="10160">
                <a:noFill/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1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學習目標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學習留意工作環境的安全性，提高顧己及人的意識</a:t>
            </a:r>
            <a:endParaRPr lang="en-US" altLang="zh-TW" dirty="0" smtClean="0"/>
          </a:p>
          <a:p>
            <a:r>
              <a:rPr lang="zh-TW" altLang="en-US" dirty="0" smtClean="0"/>
              <a:t>明白小心謹慎的工作態度，不論對人及自己均有益處，減少受傷的機會</a:t>
            </a:r>
            <a:endParaRPr lang="en-US" altLang="zh-TW" dirty="0" smtClean="0"/>
          </a:p>
          <a:p>
            <a:endParaRPr lang="en-US" dirty="0"/>
          </a:p>
          <a:p>
            <a:r>
              <a:rPr lang="zh-TW" altLang="en-US" dirty="0" smtClean="0"/>
              <a:t>價值觀和態度：責任感、自愛、</a:t>
            </a:r>
            <a:r>
              <a:rPr lang="zh-TW" altLang="en-US" dirty="0"/>
              <a:t>謹慎</a:t>
            </a:r>
            <a:r>
              <a:rPr lang="zh-TW" altLang="en-US" dirty="0" smtClean="0"/>
              <a:t>、認真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C54-21DE-4BD4-A0D3-9BB380D947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82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活動一：受傷的經歷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70991"/>
            <a:ext cx="7886700" cy="78187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請回想一次受傷的經歷</a:t>
            </a:r>
            <a:r>
              <a:rPr lang="en-US" altLang="zh-TW" dirty="0" smtClean="0"/>
              <a:t>‧‧‧‧‧‧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C54-21DE-4BD4-A0D3-9BB380D947BE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548" y="2199797"/>
            <a:ext cx="5180904" cy="43391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39301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真實個案剪輯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C54-21DE-4BD4-A0D3-9BB380D947BE}" type="slidenum">
              <a:rPr lang="en-US" smtClean="0"/>
              <a:t>4</a:t>
            </a:fld>
            <a:endParaRPr lang="en-US"/>
          </a:p>
        </p:txBody>
      </p:sp>
      <p:sp>
        <p:nvSpPr>
          <p:cNvPr id="5" name="Snip Single Corner Rectangle 4"/>
          <p:cNvSpPr/>
          <p:nvPr/>
        </p:nvSpPr>
        <p:spPr>
          <a:xfrm>
            <a:off x="628650" y="1483361"/>
            <a:ext cx="8108950" cy="5238116"/>
          </a:xfrm>
          <a:prstGeom prst="snip1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zh-TW" altLang="en-US" sz="2600" dirty="0"/>
              <a:t>奪命意外</a:t>
            </a:r>
            <a:r>
              <a:rPr lang="en-US" sz="2600" dirty="0"/>
              <a:t>—</a:t>
            </a:r>
            <a:r>
              <a:rPr lang="zh-TW" altLang="en-US" sz="2600" dirty="0"/>
              <a:t>拆棚工人困塌棚而死</a:t>
            </a: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2600" dirty="0" smtClean="0"/>
              <a:t>交通</a:t>
            </a:r>
            <a:r>
              <a:rPr lang="zh-TW" altLang="en-US" sz="2600" dirty="0"/>
              <a:t>意外</a:t>
            </a:r>
            <a:r>
              <a:rPr lang="en-US" sz="2600" dirty="0"/>
              <a:t>—</a:t>
            </a:r>
            <a:r>
              <a:rPr lang="zh-TW" altLang="en-US" sz="2600" dirty="0"/>
              <a:t>巴士相撞，四十一位乘客受傷，三人重傷</a:t>
            </a: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2600" dirty="0" smtClean="0"/>
              <a:t>工業</a:t>
            </a:r>
            <a:r>
              <a:rPr lang="zh-TW" altLang="en-US" sz="2600" dirty="0"/>
              <a:t>意外</a:t>
            </a:r>
            <a:r>
              <a:rPr lang="en-US" sz="2600" dirty="0"/>
              <a:t>—</a:t>
            </a:r>
            <a:r>
              <a:rPr lang="zh-TW" altLang="en-US" sz="2600" dirty="0"/>
              <a:t>吊臂傷二人，一危殆一重傷</a:t>
            </a: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2600" dirty="0" smtClean="0"/>
              <a:t>機器</a:t>
            </a:r>
            <a:r>
              <a:rPr lang="zh-TW" altLang="en-US" sz="2600" dirty="0"/>
              <a:t>操作危險</a:t>
            </a:r>
            <a:r>
              <a:rPr lang="en-US" sz="2600" dirty="0"/>
              <a:t>—</a:t>
            </a:r>
            <a:r>
              <a:rPr lang="zh-TW" altLang="en-US" sz="2600" dirty="0"/>
              <a:t>學徒穿寬身衣抽遭轉軸纏住，捲進機器斷手腳</a:t>
            </a: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2600" dirty="0" smtClean="0"/>
              <a:t>機器</a:t>
            </a:r>
            <a:r>
              <a:rPr lang="zh-TW" altLang="en-US" sz="2600" dirty="0"/>
              <a:t>操作出錯</a:t>
            </a:r>
            <a:r>
              <a:rPr lang="en-US" sz="2600" dirty="0"/>
              <a:t>—</a:t>
            </a:r>
            <a:r>
              <a:rPr lang="zh-TW" altLang="en-US" sz="2600" dirty="0"/>
              <a:t>中五女生操作封口機出錯，遭</a:t>
            </a:r>
            <a:r>
              <a:rPr lang="zh-TW" altLang="en-US" sz="2600" dirty="0" smtClean="0"/>
              <a:t>切斷</a:t>
            </a:r>
            <a:r>
              <a:rPr lang="zh-TW" altLang="en-US" sz="2600" dirty="0"/>
              <a:t>手</a:t>
            </a:r>
            <a:r>
              <a:rPr lang="zh-TW" altLang="en-US" sz="2600" dirty="0" smtClean="0"/>
              <a:t>指</a:t>
            </a: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2600" dirty="0" smtClean="0"/>
              <a:t>清潔工</a:t>
            </a:r>
            <a:r>
              <a:rPr lang="zh-TW" altLang="en-US" sz="2600" dirty="0"/>
              <a:t>作陪阱</a:t>
            </a:r>
            <a:r>
              <a:rPr lang="en-US" sz="2600" dirty="0"/>
              <a:t>—</a:t>
            </a:r>
            <a:r>
              <a:rPr lang="zh-TW" altLang="en-US" sz="2600" dirty="0"/>
              <a:t>工人抹扶手電梯撞傷額頭，須入院縫</a:t>
            </a:r>
            <a:r>
              <a:rPr lang="zh-TW" altLang="en-US" sz="2600" dirty="0" smtClean="0"/>
              <a:t>針</a:t>
            </a:r>
            <a:r>
              <a:rPr lang="en-US" sz="26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600" dirty="0" smtClean="0"/>
              <a:t>辦公室</a:t>
            </a:r>
            <a:r>
              <a:rPr lang="zh-TW" altLang="en-US" sz="2600" dirty="0"/>
              <a:t>潛伏危機</a:t>
            </a:r>
            <a:r>
              <a:rPr lang="en-US" sz="2600" dirty="0"/>
              <a:t>—</a:t>
            </a:r>
            <a:r>
              <a:rPr lang="zh-TW" altLang="en-US" sz="2600" dirty="0"/>
              <a:t>文員長期操作電腦，引起局部骨骼肌肉酸痛及</a:t>
            </a:r>
            <a:r>
              <a:rPr lang="zh-TW" altLang="en-US" sz="2600" dirty="0" smtClean="0"/>
              <a:t>麻痺</a:t>
            </a:r>
            <a:r>
              <a:rPr lang="zh-TW" altLang="en-US" sz="2600" dirty="0"/>
              <a:t>，眼睛產生過度疲勞</a:t>
            </a:r>
            <a:endParaRPr lang="en-US" sz="26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14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活動二：安全意識初體驗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970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b="1" dirty="0" smtClean="0"/>
              <a:t>活動規則：</a:t>
            </a:r>
            <a:endParaRPr lang="en-US" altLang="zh-TW" b="1" dirty="0" smtClean="0"/>
          </a:p>
          <a:p>
            <a:r>
              <a:rPr lang="zh-TW" altLang="en-US" dirty="0" smtClean="0"/>
              <a:t>所有</a:t>
            </a:r>
            <a:r>
              <a:rPr lang="zh-TW" altLang="en-US" dirty="0"/>
              <a:t>書本均必須放在報紙上運送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r>
              <a:rPr lang="zh-TW" altLang="en-US" dirty="0" smtClean="0"/>
              <a:t>完成</a:t>
            </a:r>
            <a:r>
              <a:rPr lang="zh-TW" altLang="en-US" dirty="0"/>
              <a:t>任務後報紙不得破損。</a:t>
            </a:r>
          </a:p>
          <a:p>
            <a:r>
              <a:rPr lang="zh-TW" altLang="en-US" dirty="0" smtClean="0"/>
              <a:t>運送</a:t>
            </a:r>
            <a:r>
              <a:rPr lang="zh-TW" altLang="en-US" dirty="0"/>
              <a:t>時不可以有物品趺出，及保持物品完整。</a:t>
            </a:r>
          </a:p>
          <a:p>
            <a:r>
              <a:rPr lang="zh-TW" altLang="en-US" dirty="0" smtClean="0"/>
              <a:t>每次</a:t>
            </a:r>
            <a:r>
              <a:rPr lang="zh-TW" altLang="en-US" dirty="0"/>
              <a:t>最多只可以運送雨本厚書。</a:t>
            </a:r>
          </a:p>
          <a:p>
            <a:r>
              <a:rPr lang="zh-TW" altLang="en-US" dirty="0" smtClean="0"/>
              <a:t>每次</a:t>
            </a:r>
            <a:r>
              <a:rPr lang="zh-TW" altLang="en-US" dirty="0"/>
              <a:t>四人運送，全組人都需要參與，次數不限。</a:t>
            </a:r>
          </a:p>
          <a:p>
            <a:r>
              <a:rPr lang="zh-TW" altLang="en-US" dirty="0" smtClean="0"/>
              <a:t>時間</a:t>
            </a:r>
            <a:r>
              <a:rPr lang="zh-TW" altLang="en-US" dirty="0"/>
              <a:t>最快及能夠按規則完成者為勝</a:t>
            </a:r>
            <a:r>
              <a:rPr lang="zh-TW" altLang="en-US" dirty="0" smtClean="0"/>
              <a:t>方。</a:t>
            </a:r>
            <a:endParaRPr lang="zh-TW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C54-21DE-4BD4-A0D3-9BB380D947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85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活動後分享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你留意到活動中可能出現的安全問題嗎？請説明之。</a:t>
            </a:r>
          </a:p>
          <a:p>
            <a:r>
              <a:rPr lang="zh-TW" altLang="en-US" dirty="0" smtClean="0"/>
              <a:t>低估</a:t>
            </a:r>
            <a:r>
              <a:rPr lang="zh-TW" altLang="en-US" dirty="0"/>
              <a:t>安全問題的後果將會如何？</a:t>
            </a:r>
          </a:p>
          <a:p>
            <a:r>
              <a:rPr lang="zh-TW" altLang="en-US" dirty="0" smtClean="0"/>
              <a:t>你</a:t>
            </a:r>
            <a:r>
              <a:rPr lang="zh-TW" altLang="en-US" dirty="0"/>
              <a:t>如何運用謹慎的態度？</a:t>
            </a:r>
          </a:p>
          <a:p>
            <a:r>
              <a:rPr lang="zh-TW" altLang="en-US" dirty="0" smtClean="0"/>
              <a:t>假如</a:t>
            </a:r>
            <a:r>
              <a:rPr lang="zh-TW" altLang="en-US" dirty="0"/>
              <a:t>你運用了謹慎的態度後，結果如何？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C54-21DE-4BD4-A0D3-9BB380D947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75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總結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謹慎可以從減少錯誤及留意細微處着手，並能夠顧及自己、別人和</a:t>
            </a:r>
            <a:r>
              <a:rPr lang="zh-TW" altLang="en-US" dirty="0" smtClean="0"/>
              <a:t>四周</a:t>
            </a:r>
            <a:r>
              <a:rPr lang="zh-TW" altLang="en-US" dirty="0"/>
              <a:t>環境。</a:t>
            </a:r>
          </a:p>
          <a:p>
            <a:r>
              <a:rPr lang="zh-TW" altLang="en-US" dirty="0"/>
              <a:t>認真是重視所要做的任務，不兒戲看待，明白所做的事對自己及</a:t>
            </a:r>
            <a:r>
              <a:rPr lang="zh-TW" altLang="en-US" dirty="0" smtClean="0"/>
              <a:t>他人造成</a:t>
            </a:r>
            <a:r>
              <a:rPr lang="zh-TW" altLang="en-US" dirty="0"/>
              <a:t>的影響，才能夠妥善完成任務。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C54-21DE-4BD4-A0D3-9BB380D947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95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1082</Words>
  <Application>Microsoft Office PowerPoint</Application>
  <PresentationFormat>On-screen Show (4:3)</PresentationFormat>
  <Paragraphs>102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微軟正黑體</vt:lpstr>
      <vt:lpstr>新細明體</vt:lpstr>
      <vt:lpstr>Arial</vt:lpstr>
      <vt:lpstr>Calibri</vt:lpstr>
      <vt:lpstr>Calibri Light</vt:lpstr>
      <vt:lpstr>Office Theme</vt:lpstr>
      <vt:lpstr>我不小心受傷了</vt:lpstr>
      <vt:lpstr>學習目標</vt:lpstr>
      <vt:lpstr>活動一：受傷的經歷</vt:lpstr>
      <vt:lpstr>真實個案剪輯</vt:lpstr>
      <vt:lpstr>活動二：安全意識初體驗</vt:lpstr>
      <vt:lpstr>活動後分享</vt:lpstr>
      <vt:lpstr>總結</vt:lpstr>
    </vt:vector>
  </TitlesOfParts>
  <Company>EDB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我不小心受傷了</dc:title>
  <dc:creator>CDI, EDB</dc:creator>
  <cp:lastModifiedBy>CDI, EDB</cp:lastModifiedBy>
  <cp:revision>11</cp:revision>
  <dcterms:created xsi:type="dcterms:W3CDTF">2024-04-09T01:57:10Z</dcterms:created>
  <dcterms:modified xsi:type="dcterms:W3CDTF">2024-04-11T01:53:46Z</dcterms:modified>
</cp:coreProperties>
</file>